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"/>
  </p:notesMasterIdLst>
  <p:sldIdLst>
    <p:sldId id="260" r:id="rId2"/>
    <p:sldId id="258" r:id="rId3"/>
    <p:sldId id="263" r:id="rId4"/>
    <p:sldId id="259" r:id="rId5"/>
  </p:sldIdLst>
  <p:sldSz cx="9144000" cy="5143500" type="screen16x9"/>
  <p:notesSz cx="6858000" cy="9144000"/>
  <p:embeddedFontLst>
    <p:embeddedFont>
      <p:font typeface="Roboto Slab" panose="020B0604020202020204" charset="0"/>
      <p:regular r:id="rId7"/>
      <p:bold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476"/>
    <a:srgbClr val="DDE8FB"/>
    <a:srgbClr val="C9DAF8"/>
    <a:srgbClr val="AEC7F4"/>
    <a:srgbClr val="8D8D8D"/>
    <a:srgbClr val="77A1ED"/>
    <a:srgbClr val="E4C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fc47d2bac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4fc47d2ba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fc47d2bac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4fc47d2ba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87433" y="11102"/>
            <a:ext cx="84435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87433" y="952995"/>
            <a:ext cx="8443500" cy="3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950869" y="4827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  <a:defRPr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1;p27"/>
          <p:cNvSpPr txBox="1">
            <a:spLocks/>
          </p:cNvSpPr>
          <p:nvPr/>
        </p:nvSpPr>
        <p:spPr>
          <a:xfrm>
            <a:off x="0" y="0"/>
            <a:ext cx="8604464" cy="59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600"/>
            </a:pPr>
            <a:r>
              <a:rPr lang="ru-RU" sz="2000" b="1" dirty="0" err="1" smtClean="0">
                <a:solidFill>
                  <a:schemeClr val="lt1"/>
                </a:solidFill>
              </a:rPr>
              <a:t>Пренатальная</a:t>
            </a:r>
            <a:r>
              <a:rPr lang="ru-RU" sz="2000" b="1" dirty="0" smtClean="0">
                <a:solidFill>
                  <a:schemeClr val="lt1"/>
                </a:solidFill>
              </a:rPr>
              <a:t> диагностика наследственной патологии: </a:t>
            </a:r>
          </a:p>
          <a:p>
            <a:pPr algn="ctr">
              <a:buClr>
                <a:schemeClr val="lt1"/>
              </a:buClr>
              <a:buSzPts val="3600"/>
            </a:pPr>
            <a:r>
              <a:rPr lang="ru-RU" sz="2000" b="1" dirty="0" smtClean="0">
                <a:solidFill>
                  <a:schemeClr val="lt1"/>
                </a:solidFill>
              </a:rPr>
              <a:t>прервать нельзя пролонгировать</a:t>
            </a:r>
            <a:endParaRPr lang="ru-RU" sz="2000" b="1" dirty="0">
              <a:solidFill>
                <a:schemeClr val="lt1"/>
              </a:solidFill>
            </a:endParaRPr>
          </a:p>
        </p:txBody>
      </p:sp>
      <p:pic>
        <p:nvPicPr>
          <p:cNvPr id="8" name="Google Shape;14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8236" y="1136635"/>
            <a:ext cx="1533564" cy="43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4;p27"/>
          <p:cNvPicPr preferRelativeResize="0"/>
          <p:nvPr/>
        </p:nvPicPr>
        <p:blipFill rotWithShape="1">
          <a:blip r:embed="rId3">
            <a:alphaModFix/>
          </a:blip>
          <a:srcRect r="60221" b="34842"/>
          <a:stretch/>
        </p:blipFill>
        <p:spPr>
          <a:xfrm>
            <a:off x="138052" y="1061597"/>
            <a:ext cx="739236" cy="61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2;p27"/>
          <p:cNvSpPr txBox="1">
            <a:spLocks/>
          </p:cNvSpPr>
          <p:nvPr/>
        </p:nvSpPr>
        <p:spPr>
          <a:xfrm>
            <a:off x="92200" y="577363"/>
            <a:ext cx="8959600" cy="3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Шанцева Т.И., Зарецкая Н.В., Каретникова Н.А., Большакова А.С., Шубина Е., Докшукина А.А., Трофимов Д.Ю. </a:t>
            </a:r>
          </a:p>
          <a:p>
            <a:pPr marL="0" indent="0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None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9;p28"/>
          <p:cNvSpPr txBox="1">
            <a:spLocks/>
          </p:cNvSpPr>
          <p:nvPr/>
        </p:nvSpPr>
        <p:spPr>
          <a:xfrm>
            <a:off x="1069924" y="2104059"/>
            <a:ext cx="2533092" cy="25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300"/>
              <a:buFont typeface="Roboto Slab Medium"/>
              <a:buNone/>
            </a:pPr>
            <a:r>
              <a:rPr lang="ru-RU" b="1" dirty="0" smtClean="0">
                <a:solidFill>
                  <a:srgbClr val="365476"/>
                </a:solidFill>
              </a:rPr>
              <a:t>Актуальность</a:t>
            </a:r>
            <a:endParaRPr lang="ru-RU" b="1" dirty="0">
              <a:solidFill>
                <a:srgbClr val="36547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052" y="2480639"/>
            <a:ext cx="43968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Пренатальная</a:t>
            </a:r>
            <a:r>
              <a:rPr lang="ru-RU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 диагностика с использованием генетических технологий является важным инструментом современной медицины, позволяет выявлять аномалии плода на ранних стадиях, но сталкивается с рядом сложных медицинских, этических вопросов. Нехватка данных о наследственных заболеваниях и ограниченные возможности терапии ставят семьи перед трудным выбором, пролонгировать ли беременность.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7453" y="950687"/>
            <a:ext cx="656705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ФГБУ «Национальный медицинский исследовательский центр акушерства, гинекологии 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перинатологии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имени академика В.И. Кулакова» МЗ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РФ</a:t>
            </a:r>
          </a:p>
          <a:p>
            <a:pPr algn="just">
              <a:lnSpc>
                <a:spcPct val="90000"/>
              </a:lnSpc>
              <a:buClr>
                <a:schemeClr val="dk1"/>
              </a:buClr>
              <a:buSzPts val="2100"/>
            </a:pPr>
            <a:endParaRPr lang="ru-RU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t_shantseva@oparina4.ru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2;p28"/>
          <p:cNvSpPr txBox="1"/>
          <p:nvPr/>
        </p:nvSpPr>
        <p:spPr>
          <a:xfrm>
            <a:off x="4858327" y="2449891"/>
            <a:ext cx="40949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Проанализировать  сложности, возникающие в работе с пациентами, на примере </a:t>
            </a:r>
            <a:r>
              <a:rPr lang="ru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клинического </a:t>
            </a: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наблюдения.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4;p28"/>
          <p:cNvSpPr txBox="1">
            <a:spLocks noGrp="1"/>
          </p:cNvSpPr>
          <p:nvPr>
            <p:ph type="title"/>
          </p:nvPr>
        </p:nvSpPr>
        <p:spPr>
          <a:xfrm>
            <a:off x="5819443" y="2103277"/>
            <a:ext cx="2030293" cy="25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</a:pPr>
            <a:r>
              <a:rPr lang="ru" sz="1500" b="1" dirty="0">
                <a:solidFill>
                  <a:srgbClr val="365476"/>
                </a:solidFill>
              </a:rPr>
              <a:t>Цель</a:t>
            </a:r>
            <a:endParaRPr sz="1500" b="1" dirty="0">
              <a:solidFill>
                <a:srgbClr val="365476"/>
              </a:solidFill>
            </a:endParaRPr>
          </a:p>
        </p:txBody>
      </p:sp>
      <p:sp>
        <p:nvSpPr>
          <p:cNvPr id="16" name="Google Shape;155;p28"/>
          <p:cNvSpPr txBox="1">
            <a:spLocks/>
          </p:cNvSpPr>
          <p:nvPr/>
        </p:nvSpPr>
        <p:spPr>
          <a:xfrm>
            <a:off x="5393871" y="3563503"/>
            <a:ext cx="2890982" cy="27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500" b="1" dirty="0">
                <a:solidFill>
                  <a:srgbClr val="365476"/>
                </a:solidFill>
              </a:rPr>
              <a:t>Материалы и методы</a:t>
            </a:r>
          </a:p>
        </p:txBody>
      </p:sp>
      <p:sp>
        <p:nvSpPr>
          <p:cNvPr id="17" name="Google Shape;156;p28"/>
          <p:cNvSpPr txBox="1"/>
          <p:nvPr/>
        </p:nvSpPr>
        <p:spPr>
          <a:xfrm>
            <a:off x="4858327" y="3908761"/>
            <a:ext cx="409496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Высокопроизводительное секвенирование полного экзома </a:t>
            </a: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при неиммунной водянке плода в пренатальный период. 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77452" y="1803929"/>
            <a:ext cx="6567056" cy="0"/>
          </a:xfrm>
          <a:prstGeom prst="line">
            <a:avLst/>
          </a:prstGeom>
          <a:ln w="31750">
            <a:solidFill>
              <a:srgbClr val="03426B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</a:pPr>
            <a:fld id="{00000000-1234-1234-1234-123412341234}" type="slidenum">
              <a:rPr lang="ru"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900" b="0" i="0" u="none" strike="noStrike" cap="non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 idx="4294967295"/>
          </p:nvPr>
        </p:nvSpPr>
        <p:spPr>
          <a:xfrm>
            <a:off x="322465" y="5247"/>
            <a:ext cx="4722113" cy="4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</a:pPr>
            <a:r>
              <a:rPr lang="ru" sz="1500" b="1" dirty="0">
                <a:solidFill>
                  <a:srgbClr val="365476"/>
                </a:solidFill>
              </a:rPr>
              <a:t>Результаты</a:t>
            </a:r>
            <a:endParaRPr sz="1500" b="1" dirty="0">
              <a:solidFill>
                <a:srgbClr val="365476"/>
              </a:solidFill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4294967295"/>
          </p:nvPr>
        </p:nvSpPr>
        <p:spPr>
          <a:xfrm>
            <a:off x="17266" y="1910464"/>
            <a:ext cx="5027311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400" b="1" dirty="0">
                <a:latin typeface="Calibri"/>
                <a:ea typeface="Calibri"/>
                <a:cs typeface="Calibri"/>
                <a:sym typeface="Calibri"/>
              </a:rPr>
              <a:t>Паритет</a:t>
            </a: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2018 г. - своевременные оперативные роды. Девочка </a:t>
            </a: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– здорова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2022 г. - неразвивающаяся беременность (9 недель</a:t>
            </a: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2024 г. - самопроизвольный выкидыш (8 недель</a:t>
            </a: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2025 г. - преждевременные оперативные роды (см. ниже</a:t>
            </a: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7301" y="3126957"/>
            <a:ext cx="2279400" cy="594811"/>
          </a:xfrm>
          <a:prstGeom prst="homePlate">
            <a:avLst>
              <a:gd name="adj" fmla="val 26922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Скрининг 1-го триместра: </a:t>
            </a:r>
            <a:r>
              <a:rPr lang="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 трисомии 21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хромосомы 1:83</a:t>
            </a:r>
            <a:endParaRPr dirty="0"/>
          </a:p>
        </p:txBody>
      </p:sp>
      <p:sp>
        <p:nvSpPr>
          <p:cNvPr id="165" name="Google Shape;165;p29"/>
          <p:cNvSpPr/>
          <p:nvPr/>
        </p:nvSpPr>
        <p:spPr>
          <a:xfrm>
            <a:off x="2289662" y="3094845"/>
            <a:ext cx="1601375" cy="649530"/>
          </a:xfrm>
          <a:prstGeom prst="chevron">
            <a:avLst>
              <a:gd name="adj" fmla="val 25632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НИПС: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низкий риск</a:t>
            </a:r>
            <a:endParaRPr b="1" dirty="0"/>
          </a:p>
        </p:txBody>
      </p:sp>
      <p:sp>
        <p:nvSpPr>
          <p:cNvPr id="166" name="Google Shape;166;p29"/>
          <p:cNvSpPr/>
          <p:nvPr/>
        </p:nvSpPr>
        <p:spPr>
          <a:xfrm>
            <a:off x="3880349" y="3096880"/>
            <a:ext cx="2786700" cy="643130"/>
          </a:xfrm>
          <a:prstGeom prst="chevron">
            <a:avLst>
              <a:gd name="adj" fmla="val 2674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Скрининг 2-го триместра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дня): признаки пиелоэктазии слева у плода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6667049" y="3090455"/>
            <a:ext cx="2279400" cy="649530"/>
          </a:xfrm>
          <a:prstGeom prst="chevron">
            <a:avLst>
              <a:gd name="adj" fmla="val 2627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(27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дней): неиммунная водянка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4486355" y="3798967"/>
            <a:ext cx="2749802" cy="816300"/>
          </a:xfrm>
          <a:prstGeom prst="chevron">
            <a:avLst>
              <a:gd name="adj" fmla="val 25396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defTabSz="17938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недель 1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день: преждевременная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отслойка плаценты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оперативное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родоразрешение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2300349" y="4714330"/>
            <a:ext cx="6223989" cy="399725"/>
          </a:xfrm>
          <a:prstGeom prst="rect">
            <a:avLst/>
          </a:prstGeom>
          <a:solidFill>
            <a:srgbClr val="E4C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Выявлен гетерозиготный вариант в гене </a:t>
            </a:r>
            <a:r>
              <a:rPr lang="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PTPN11</a:t>
            </a:r>
            <a:r>
              <a:rPr lang="r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c.417G&gt;C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p.Glu139Asp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ранее описан у пациентов с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признаками 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РАСопатии (OMIM: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151100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163950)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-17585" y="3805393"/>
            <a:ext cx="1874960" cy="809874"/>
          </a:xfrm>
          <a:prstGeom prst="chevron">
            <a:avLst>
              <a:gd name="adj" fmla="val 20616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недель </a:t>
            </a:r>
            <a:r>
              <a: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5дней</a:t>
            </a: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амниоредукция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1801505" y="3805392"/>
            <a:ext cx="2758412" cy="809875"/>
          </a:xfrm>
          <a:prstGeom prst="chevron">
            <a:avLst>
              <a:gd name="adj" fmla="val 25814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Амниотическая жидкость направлена на генетическое исследование</a:t>
            </a:r>
            <a:endParaRPr dirty="0"/>
          </a:p>
        </p:txBody>
      </p:sp>
      <p:cxnSp>
        <p:nvCxnSpPr>
          <p:cNvPr id="172" name="Google Shape;172;p29"/>
          <p:cNvCxnSpPr>
            <a:endCxn id="169" idx="1"/>
          </p:cNvCxnSpPr>
          <p:nvPr/>
        </p:nvCxnSpPr>
        <p:spPr>
          <a:xfrm rot="16200000" flipH="1">
            <a:off x="2005994" y="4619838"/>
            <a:ext cx="298926" cy="289783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9"/>
          <p:cNvCxnSpPr>
            <a:stCxn id="165" idx="1"/>
            <a:endCxn id="165" idx="1"/>
          </p:cNvCxnSpPr>
          <p:nvPr/>
        </p:nvCxnSpPr>
        <p:spPr>
          <a:xfrm>
            <a:off x="2456150" y="341961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9"/>
          <p:cNvCxnSpPr>
            <a:stCxn id="164" idx="3"/>
            <a:endCxn id="165" idx="1"/>
          </p:cNvCxnSpPr>
          <p:nvPr/>
        </p:nvCxnSpPr>
        <p:spPr>
          <a:xfrm flipV="1">
            <a:off x="2286701" y="3419610"/>
            <a:ext cx="169449" cy="4753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9"/>
          <p:cNvCxnSpPr>
            <a:stCxn id="165" idx="3"/>
            <a:endCxn id="166" idx="1"/>
          </p:cNvCxnSpPr>
          <p:nvPr/>
        </p:nvCxnSpPr>
        <p:spPr>
          <a:xfrm flipV="1">
            <a:off x="3891037" y="3418445"/>
            <a:ext cx="161285" cy="1165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9"/>
          <p:cNvCxnSpPr>
            <a:stCxn id="166" idx="3"/>
            <a:endCxn id="167" idx="1"/>
          </p:cNvCxnSpPr>
          <p:nvPr/>
        </p:nvCxnSpPr>
        <p:spPr>
          <a:xfrm flipV="1">
            <a:off x="6667049" y="3415220"/>
            <a:ext cx="170632" cy="3225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9"/>
          <p:cNvCxnSpPr>
            <a:stCxn id="167" idx="3"/>
          </p:cNvCxnSpPr>
          <p:nvPr/>
        </p:nvCxnSpPr>
        <p:spPr>
          <a:xfrm>
            <a:off x="8946449" y="3415220"/>
            <a:ext cx="197551" cy="0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9"/>
          <p:cNvCxnSpPr>
            <a:endCxn id="170" idx="1"/>
          </p:cNvCxnSpPr>
          <p:nvPr/>
        </p:nvCxnSpPr>
        <p:spPr>
          <a:xfrm flipV="1">
            <a:off x="17267" y="4210330"/>
            <a:ext cx="132112" cy="31300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9"/>
          <p:cNvCxnSpPr>
            <a:stCxn id="170" idx="3"/>
            <a:endCxn id="171" idx="1"/>
          </p:cNvCxnSpPr>
          <p:nvPr/>
        </p:nvCxnSpPr>
        <p:spPr>
          <a:xfrm>
            <a:off x="1857375" y="4210330"/>
            <a:ext cx="153191" cy="0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9"/>
          <p:cNvCxnSpPr>
            <a:stCxn id="171" idx="3"/>
            <a:endCxn id="168" idx="1"/>
          </p:cNvCxnSpPr>
          <p:nvPr/>
        </p:nvCxnSpPr>
        <p:spPr>
          <a:xfrm flipV="1">
            <a:off x="4559917" y="4207117"/>
            <a:ext cx="133746" cy="3213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9"/>
          <p:cNvCxnSpPr>
            <a:stCxn id="168" idx="3"/>
          </p:cNvCxnSpPr>
          <p:nvPr/>
        </p:nvCxnSpPr>
        <p:spPr>
          <a:xfrm>
            <a:off x="7236157" y="4207117"/>
            <a:ext cx="131912" cy="0"/>
          </a:xfrm>
          <a:prstGeom prst="straightConnector1">
            <a:avLst/>
          </a:prstGeom>
          <a:noFill/>
          <a:ln w="28575" cap="flat" cmpd="sng">
            <a:solidFill>
              <a:srgbClr val="85858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3" name="Google Shape;183;p29"/>
          <p:cNvGrpSpPr/>
          <p:nvPr/>
        </p:nvGrpSpPr>
        <p:grpSpPr>
          <a:xfrm>
            <a:off x="7175249" y="3729529"/>
            <a:ext cx="2301250" cy="933688"/>
            <a:chOff x="7147950" y="3248928"/>
            <a:chExt cx="2301250" cy="933688"/>
          </a:xfrm>
          <a:solidFill>
            <a:srgbClr val="77A1ED"/>
          </a:solidFill>
        </p:grpSpPr>
        <p:sp>
          <p:nvSpPr>
            <p:cNvPr id="182" name="Google Shape;182;p29"/>
            <p:cNvSpPr/>
            <p:nvPr/>
          </p:nvSpPr>
          <p:spPr>
            <a:xfrm>
              <a:off x="7147950" y="3304718"/>
              <a:ext cx="2279400" cy="816299"/>
            </a:xfrm>
            <a:prstGeom prst="chevron">
              <a:avLst>
                <a:gd name="adj" fmla="val 2194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Извлечен </a:t>
              </a:r>
              <a:r>
                <a:rPr lang="ru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мертвый</a:t>
              </a:r>
              <a:r>
                <a:rPr lang="ru" dirty="0" smtClean="0"/>
                <a:t> </a:t>
              </a:r>
              <a:r>
                <a:rPr lang="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недоношенный </a:t>
              </a:r>
              <a:r>
                <a:rPr lang="ru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мальчик</a:t>
              </a:r>
              <a:r>
                <a:rPr lang="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lang="ru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(2860 г, </a:t>
              </a:r>
              <a:r>
                <a:rPr lang="ru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 см.)</a:t>
              </a:r>
              <a:endParaRPr dirty="0"/>
            </a:p>
          </p:txBody>
        </p:sp>
        <p:sp>
          <p:nvSpPr>
            <p:cNvPr id="184" name="Google Shape;184;p29"/>
            <p:cNvSpPr/>
            <p:nvPr/>
          </p:nvSpPr>
          <p:spPr>
            <a:xfrm flipH="1">
              <a:off x="9113800" y="3248928"/>
              <a:ext cx="335400" cy="933688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85" name="Google Shape;185;p29"/>
          <p:cNvSpPr txBox="1"/>
          <p:nvPr/>
        </p:nvSpPr>
        <p:spPr>
          <a:xfrm>
            <a:off x="564" y="936129"/>
            <a:ext cx="504401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Анамнез</a:t>
            </a: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1996 г. - острый лимфобластный лейкоз.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2020 г. - РЭО аневризм селезеночных артерий.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2022 г. - мочекаменная болезнь, литотрипсия.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68" y="95724"/>
            <a:ext cx="1706878" cy="14359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531" r="12053" b="8977"/>
          <a:stretch/>
        </p:blipFill>
        <p:spPr>
          <a:xfrm>
            <a:off x="5106268" y="1552109"/>
            <a:ext cx="1704751" cy="143895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949" y="294496"/>
            <a:ext cx="5085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Пациентка О., 40 лет </a:t>
            </a:r>
            <a:r>
              <a:rPr lang="ru-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обратилась в НМИЦ АГП им. В.И. Кулакова по поводу патологии </a:t>
            </a:r>
            <a:r>
              <a:rPr lang="ru-RU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плода</a:t>
            </a:r>
            <a:r>
              <a:rPr lang="ru-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впервые диагностированной в 27 недель беременности.</a:t>
            </a:r>
            <a:endParaRPr lang="ru-RU" dirty="0">
              <a:solidFill>
                <a:schemeClr val="dk2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5467" y="580701"/>
            <a:ext cx="2920881" cy="194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723" y="0"/>
            <a:ext cx="88922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365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Фенотип </a:t>
            </a:r>
            <a:r>
              <a:rPr lang="ru-RU" sz="1500" b="1" dirty="0">
                <a:solidFill>
                  <a:srgbClr val="365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выявленным вариантом 417G&gt;C (Glu139Asp) в гене </a:t>
            </a:r>
            <a:r>
              <a:rPr lang="ru-RU" sz="1500" b="1" i="1" dirty="0">
                <a:solidFill>
                  <a:srgbClr val="3654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PTPN11</a:t>
            </a:r>
          </a:p>
        </p:txBody>
      </p:sp>
      <p:sp>
        <p:nvSpPr>
          <p:cNvPr id="5" name="Google Shape;161;p29"/>
          <p:cNvSpPr txBox="1">
            <a:spLocks/>
          </p:cNvSpPr>
          <p:nvPr/>
        </p:nvSpPr>
        <p:spPr>
          <a:xfrm>
            <a:off x="3252406" y="4428262"/>
            <a:ext cx="2838677" cy="4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SzPts val="2300"/>
              <a:buFont typeface="Roboto Slab Medium"/>
              <a:buNone/>
            </a:pPr>
            <a:r>
              <a:rPr lang="ru-RU" sz="1500" b="1" dirty="0" smtClean="0">
                <a:solidFill>
                  <a:srgbClr val="365476"/>
                </a:solidFill>
                <a:latin typeface="+mj-lt"/>
                <a:cs typeface="Calibri" panose="020F0502020204030204" pitchFamily="34" charset="0"/>
              </a:rPr>
              <a:t>Фенотип пациентки О.</a:t>
            </a:r>
            <a:endParaRPr lang="ru-RU" sz="1500" b="1" dirty="0">
              <a:solidFill>
                <a:srgbClr val="365476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58578"/>
              </p:ext>
            </p:extLst>
          </p:nvPr>
        </p:nvGraphicFramePr>
        <p:xfrm>
          <a:off x="89491" y="382343"/>
          <a:ext cx="8981768" cy="4045919"/>
        </p:xfrm>
        <a:graphic>
          <a:graphicData uri="http://schemas.openxmlformats.org/drawingml/2006/table">
            <a:tbl>
              <a:tblPr/>
              <a:tblGrid>
                <a:gridCol w="7475091">
                  <a:extLst>
                    <a:ext uri="{9D8B030D-6E8A-4147-A177-3AD203B41FA5}">
                      <a16:colId xmlns:a16="http://schemas.microsoft.com/office/drawing/2014/main" val="2854011677"/>
                    </a:ext>
                  </a:extLst>
                </a:gridCol>
                <a:gridCol w="1506677">
                  <a:extLst>
                    <a:ext uri="{9D8B030D-6E8A-4147-A177-3AD203B41FA5}">
                      <a16:colId xmlns:a16="http://schemas.microsoft.com/office/drawing/2014/main" val="4074367061"/>
                    </a:ext>
                  </a:extLst>
                </a:gridCol>
              </a:tblGrid>
              <a:tr h="3705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Описание фенотипа, клинической картины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Источник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78728"/>
                  </a:ext>
                </a:extLst>
              </a:tr>
              <a:tr h="3990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девочки в 2 года - острый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лимфобластный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лейкоз, после ремиссии в 4 года - ювенильный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миеломоноцитарный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лейкоз.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F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3654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doi.org/10.1002/ajmg.a.34439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62987"/>
                  </a:ext>
                </a:extLst>
              </a:tr>
              <a:tr h="61181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женщины в 27 лет установлен диагноз  с.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Нунан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в младенчестве расстройство приёма пищи, легочный стеноз, легкая задержка интеллектуального развития, в 18 лет - низкодифференцированная гипоталамическая глиома.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Фенотипически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треугольная форма лица, птоз, низко посаженные уши, низкий рост, множественные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невусы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кожи. 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3654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doi.org/10.1159/000080500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t"/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80976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девочки в 9 лет установлен диагноз с.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Нунан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В анамнезе - врожденная киста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урахуса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идиопатические судороги в неонатальном периоде, лёгкие когнитивные изменения. Фенотип - рост ниже 3го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процентиля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характерные для с.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Нунан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черты лица. 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94359"/>
                  </a:ext>
                </a:extLst>
              </a:tr>
              <a:tr h="3990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мужчины и двух детей характерный лицевой фенотип для синдрома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Нунан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нормальный интеллект.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сына небольшое утолщение левого желудочка. У обоих детей глубокая двусторонняя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сенсоневральная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глухота.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3654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doi.org/10.1086/340847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45493"/>
                  </a:ext>
                </a:extLst>
              </a:tr>
              <a:tr h="3990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пациента наблюдался низкий рост и стеноз легочной артерии, а также идиопатические </a:t>
                      </a:r>
                      <a:r>
                        <a:rPr lang="ru-RU" sz="14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гепатоспленомегалия</a:t>
                      </a: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лейкоцитоз с неонатального </a:t>
                      </a:r>
                      <a:r>
                        <a:rPr lang="ru-RU" sz="14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периода.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F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3654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doi.org/10.1038/sj.ejhg.5200935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002" marR="95002" marT="47501" marB="4750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148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491" y="1313384"/>
            <a:ext cx="954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491" y="4742820"/>
            <a:ext cx="7227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изкий рост, </a:t>
            </a:r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треугольная форма лица, </a:t>
            </a:r>
            <a:r>
              <a:rPr lang="ru-RU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микрогнатия</a:t>
            </a:r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низко посаженные уши, </a:t>
            </a:r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птоз</a:t>
            </a:r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Roboto"/>
              <a:buNone/>
            </a:pPr>
            <a:fld id="{00000000-1234-1234-1234-123412341234}" type="slidenum">
              <a:rPr lang="ru" sz="9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900" b="0" i="0" u="none" strike="noStrike" cap="non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294967295"/>
          </p:nvPr>
        </p:nvSpPr>
        <p:spPr>
          <a:xfrm>
            <a:off x="387227" y="186973"/>
            <a:ext cx="8443912" cy="56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 Medium"/>
              <a:buNone/>
            </a:pPr>
            <a:r>
              <a:rPr lang="ru" sz="1500" b="1" dirty="0">
                <a:solidFill>
                  <a:srgbClr val="365476"/>
                </a:solidFill>
              </a:rPr>
              <a:t>Выводы</a:t>
            </a:r>
            <a:endParaRPr sz="1500" b="1" dirty="0">
              <a:solidFill>
                <a:srgbClr val="365476"/>
              </a:solidFill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294967295"/>
          </p:nvPr>
        </p:nvSpPr>
        <p:spPr>
          <a:xfrm>
            <a:off x="0" y="557040"/>
            <a:ext cx="8831139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just">
              <a:spcBef>
                <a:spcPts val="1200"/>
              </a:spcBef>
            </a:pP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Результаты </a:t>
            </a: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молекулярно-генетического исследования позволили установить причину патологии у плода, что имеет важное значение для понимания этиологии заболевания и прогноза потомства. Тем не менее, пациентка отказалась от дальнейших обследований, сославшись на наличие здорового ребенка.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" sz="1400" dirty="0" smtClean="0">
                <a:latin typeface="Calibri"/>
                <a:ea typeface="Calibri"/>
                <a:cs typeface="Calibri"/>
                <a:sym typeface="Calibri"/>
              </a:rPr>
              <a:t>Этот </a:t>
            </a: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случай иллюстрирует сложность психологической и эмоциональной нагрузки на семьи, сталкивающихся с пренатальной диагностикой наследственной патологии, а также необходимость индивидуального подхода к каждой пациентке.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2136" y="2717371"/>
            <a:ext cx="13740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365476"/>
                </a:solidFill>
              </a:rPr>
              <a:t>Обсуждение</a:t>
            </a:r>
          </a:p>
        </p:txBody>
      </p:sp>
      <p:sp>
        <p:nvSpPr>
          <p:cNvPr id="8" name="Google Shape;191;p30"/>
          <p:cNvSpPr txBox="1">
            <a:spLocks/>
          </p:cNvSpPr>
          <p:nvPr/>
        </p:nvSpPr>
        <p:spPr>
          <a:xfrm>
            <a:off x="42545" y="2902784"/>
            <a:ext cx="8788594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1200"/>
              </a:spcBef>
            </a:pP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настоящее время данные о возможности коррекции НИПВ ограничены. Прогноз определяется на основании данных о наличии внутриутробного инфекционного процесса, пороках развития плода, кариотипе плода. Настоящее наблюдение демонстрирует возможность применения NGS для расширения наших сведений о моногенной этиологии </a:t>
            </a: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НИПВ.</a:t>
            </a:r>
          </a:p>
          <a:p>
            <a:pPr marL="285750" indent="-285750" algn="just">
              <a:spcBef>
                <a:spcPts val="1200"/>
              </a:spcBef>
            </a:pP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сегодняшний день планируется продолжить работу с семьей для завершения обследования, сегрегации варианта секвенированием по Сэнгеру. С учетом </a:t>
            </a: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анамнеза, фенотипа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пациентки нельзя исключить вероятность наследования плодом от нее.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613</Words>
  <Application>Microsoft Office PowerPoint</Application>
  <PresentationFormat>Экран (16:9)</PresentationFormat>
  <Paragraphs>59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Roboto Slab Medium</vt:lpstr>
      <vt:lpstr>Roboto Slab</vt:lpstr>
      <vt:lpstr>Roboto</vt:lpstr>
      <vt:lpstr>Arial</vt:lpstr>
      <vt:lpstr>Calibri</vt:lpstr>
      <vt:lpstr>Simple Light</vt:lpstr>
      <vt:lpstr>Цель</vt:lpstr>
      <vt:lpstr>Результаты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Пренатальная диагностика наследственной патологии:  прервать нельзя пролонгировать</dc:title>
  <dc:creator>Докшукина Алина Алексеевна</dc:creator>
  <cp:lastModifiedBy>Шанцева Татьяна Ивановна</cp:lastModifiedBy>
  <cp:revision>29</cp:revision>
  <dcterms:modified xsi:type="dcterms:W3CDTF">2025-04-25T08:21:42Z</dcterms:modified>
</cp:coreProperties>
</file>